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24384000" cy="13716000"/>
  <p:notesSz cx="6858000" cy="9144000"/>
  <p:embeddedFontLst>
    <p:embeddedFont>
      <p:font typeface="Montserrat Bold" pitchFamily="2" charset="77"/>
      <p:bold r:id="rId12"/>
      <p:italic r:id="rId13"/>
      <p:boldItalic r:id="rId14"/>
    </p:embeddedFont>
    <p:embeddedFont>
      <p:font typeface="Montserrat Medium" pitchFamily="2" charset="77"/>
      <p:regular r:id="rId15"/>
      <p:italic r:id="rId16"/>
    </p:embeddedFont>
    <p:embeddedFont>
      <p:font typeface="Montserrat-BoldItalic" pitchFamily="2" charset="77"/>
      <p:bold r:id="rId17"/>
      <p:italic r:id="rId18"/>
      <p:boldItalic r:id="rId19"/>
    </p:embeddedFont>
    <p:embeddedFont>
      <p:font typeface="Montserrat-Italic" pitchFamily="2" charset="77"/>
      <p:italic r:id="rId20"/>
    </p:embeddedFont>
    <p:embeddedFont>
      <p:font typeface="Tw Cen MT" panose="020B0602020104020603" pitchFamily="34" charset="77"/>
      <p:regular r:id="rId21"/>
      <p:bold r:id="rId22"/>
      <p:italic r:id="rId23"/>
      <p:boldItalic r:id="rId24"/>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56"/>
    <p:restoredTop sz="94694"/>
  </p:normalViewPr>
  <p:slideViewPr>
    <p:cSldViewPr snapToGrid="0" snapToObjects="1">
      <p:cViewPr varScale="1">
        <p:scale>
          <a:sx n="60" d="100"/>
          <a:sy n="60" d="100"/>
        </p:scale>
        <p:origin x="14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46A0A36-2D9A-FA48-A9EF-E93C3FE82E3E}"/>
              </a:ext>
            </a:extLst>
          </p:cNvPr>
          <p:cNvGrpSpPr/>
          <p:nvPr/>
        </p:nvGrpSpPr>
        <p:grpSpPr>
          <a:xfrm>
            <a:off x="-22552" y="-46537"/>
            <a:ext cx="24442002" cy="13307790"/>
            <a:chOff x="-22552" y="-46537"/>
            <a:chExt cx="24442002" cy="13307790"/>
          </a:xfrm>
        </p:grpSpPr>
        <p:pic>
          <p:nvPicPr>
            <p:cNvPr id="119" name="Experience Sampling.jpg"/>
            <p:cNvPicPr>
              <a:picLocks noChangeAspect="1"/>
            </p:cNvPicPr>
            <p:nvPr/>
          </p:nvPicPr>
          <p:blipFill>
            <a:blip r:embed="rId2"/>
            <a:srcRect t="29990" b="29990"/>
            <a:stretch>
              <a:fillRect/>
            </a:stretch>
          </p:blipFill>
          <p:spPr>
            <a:xfrm>
              <a:off x="-22552" y="-12383"/>
              <a:ext cx="24419839" cy="11336887"/>
            </a:xfrm>
            <a:prstGeom prst="rect">
              <a:avLst/>
            </a:prstGeom>
            <a:ln w="12700">
              <a:miter lim="400000"/>
            </a:ln>
          </p:spPr>
        </p:pic>
        <p:sp>
          <p:nvSpPr>
            <p:cNvPr id="120" name="Shape 120"/>
            <p:cNvSpPr/>
            <p:nvPr/>
          </p:nvSpPr>
          <p:spPr>
            <a:xfrm>
              <a:off x="585599" y="11962671"/>
              <a:ext cx="6798083" cy="1019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b="0">
                  <a:latin typeface="Montserrat Bold"/>
                  <a:ea typeface="Montserrat Bold"/>
                  <a:cs typeface="Montserrat Bold"/>
                  <a:sym typeface="Montserrat Bold"/>
                </a:defRPr>
              </a:pPr>
              <a:r>
                <a:rPr>
                  <a:solidFill>
                    <a:srgbClr val="EE5150"/>
                  </a:solidFill>
                </a:rPr>
                <a:t>TURN TO: </a:t>
              </a:r>
              <a:r>
                <a:t>Page 60</a:t>
              </a:r>
            </a:p>
          </p:txBody>
        </p:sp>
        <p:sp>
          <p:nvSpPr>
            <p:cNvPr id="121" name="Shape 121"/>
            <p:cNvSpPr/>
            <p:nvPr/>
          </p:nvSpPr>
          <p:spPr>
            <a:xfrm>
              <a:off x="-11196" y="-46537"/>
              <a:ext cx="24406392" cy="11221231"/>
            </a:xfrm>
            <a:prstGeom prst="rect">
              <a:avLst/>
            </a:prstGeom>
            <a:solidFill>
              <a:srgbClr val="000000">
                <a:alpha val="30000"/>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2" name="Shape 122"/>
            <p:cNvSpPr/>
            <p:nvPr/>
          </p:nvSpPr>
          <p:spPr>
            <a:xfrm>
              <a:off x="13058" y="11257466"/>
              <a:ext cx="24406392"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3" name="Shape 123"/>
            <p:cNvSpPr/>
            <p:nvPr/>
          </p:nvSpPr>
          <p:spPr>
            <a:xfrm>
              <a:off x="16670464" y="12508777"/>
              <a:ext cx="719417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Hans Luthart, CC BY 2.0,</a:t>
              </a:r>
            </a:p>
            <a:p>
              <a:pPr algn="r">
                <a:defRPr sz="2000" b="0">
                  <a:solidFill>
                    <a:srgbClr val="919191"/>
                  </a:solidFill>
                  <a:latin typeface="Montserrat Medium"/>
                  <a:ea typeface="Montserrat Medium"/>
                  <a:cs typeface="Montserrat Medium"/>
                  <a:sym typeface="Montserrat Medium"/>
                </a:defRPr>
              </a:pPr>
              <a:r>
                <a:t> https://www. flickr.com/photos/vrijstaat/25163862074/</a:t>
              </a:r>
            </a:p>
          </p:txBody>
        </p:sp>
        <p:sp>
          <p:nvSpPr>
            <p:cNvPr id="124" name="Shape 124"/>
            <p:cNvSpPr/>
            <p:nvPr/>
          </p:nvSpPr>
          <p:spPr>
            <a:xfrm>
              <a:off x="-11907" y="1730111"/>
              <a:ext cx="1357550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5" name="Shape 125"/>
            <p:cNvSpPr/>
            <p:nvPr/>
          </p:nvSpPr>
          <p:spPr>
            <a:xfrm rot="5400000">
              <a:off x="13039200" y="2255272"/>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6" name="Shape 126"/>
            <p:cNvSpPr/>
            <p:nvPr/>
          </p:nvSpPr>
          <p:spPr>
            <a:xfrm>
              <a:off x="643885" y="814518"/>
              <a:ext cx="13106875"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Experience</a:t>
              </a:r>
            </a:p>
          </p:txBody>
        </p:sp>
        <p:sp>
          <p:nvSpPr>
            <p:cNvPr id="127" name="Shape 127"/>
            <p:cNvSpPr/>
            <p:nvPr/>
          </p:nvSpPr>
          <p:spPr>
            <a:xfrm>
              <a:off x="1205292" y="7275075"/>
              <a:ext cx="13014919" cy="20732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5700" i="1">
                  <a:solidFill>
                    <a:srgbClr val="FFFFFF"/>
                  </a:solidFill>
                  <a:latin typeface="Palatino"/>
                  <a:ea typeface="Palatino"/>
                  <a:cs typeface="Palatino"/>
                  <a:sym typeface="Palatino"/>
                </a:defRPr>
              </a:lvl1pPr>
            </a:lstStyle>
            <a:p>
              <a:r>
                <a:t>Sampling people’s states, emotions and thoughts in real-time </a:t>
              </a:r>
            </a:p>
          </p:txBody>
        </p:sp>
        <p:sp>
          <p:nvSpPr>
            <p:cNvPr id="128" name="Shape 128"/>
            <p:cNvSpPr/>
            <p:nvPr/>
          </p:nvSpPr>
          <p:spPr>
            <a:xfrm>
              <a:off x="8240" y="4495128"/>
              <a:ext cx="12054476"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9" name="Shape 129"/>
            <p:cNvSpPr/>
            <p:nvPr/>
          </p:nvSpPr>
          <p:spPr>
            <a:xfrm rot="5400000">
              <a:off x="11534400" y="5020288"/>
              <a:ext cx="2321716"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0" name="Shape 130"/>
            <p:cNvSpPr/>
            <p:nvPr/>
          </p:nvSpPr>
          <p:spPr>
            <a:xfrm>
              <a:off x="504899" y="3563828"/>
              <a:ext cx="10808506"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Sampling</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029B82C-D8E3-F94B-B6A6-FD789E675D59}"/>
              </a:ext>
            </a:extLst>
          </p:cNvPr>
          <p:cNvGrpSpPr/>
          <p:nvPr/>
        </p:nvGrpSpPr>
        <p:grpSpPr>
          <a:xfrm>
            <a:off x="-254236" y="-375470"/>
            <a:ext cx="24118870" cy="13484323"/>
            <a:chOff x="-254236" y="-375470"/>
            <a:chExt cx="24118870" cy="13484323"/>
          </a:xfrm>
        </p:grpSpPr>
        <p:sp>
          <p:nvSpPr>
            <p:cNvPr id="132" name="Shape 132"/>
            <p:cNvSpPr/>
            <p:nvPr/>
          </p:nvSpPr>
          <p:spPr>
            <a:xfrm>
              <a:off x="5037" y="-375470"/>
              <a:ext cx="17893267" cy="5562601"/>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3" name="Shape 133"/>
            <p:cNvSpPr/>
            <p:nvPr/>
          </p:nvSpPr>
          <p:spPr>
            <a:xfrm rot="5400000">
              <a:off x="16452000" y="1429342"/>
              <a:ext cx="5169185" cy="22824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DFFFD"/>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4" name="Shape 134"/>
            <p:cNvSpPr/>
            <p:nvPr/>
          </p:nvSpPr>
          <p:spPr>
            <a:xfrm>
              <a:off x="-254236" y="57541"/>
              <a:ext cx="18096576" cy="4924425"/>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defRPr sz="15000" b="0" spc="-300">
                  <a:solidFill>
                    <a:srgbClr val="EE5150"/>
                  </a:solidFill>
                  <a:latin typeface="Montserrat Bold"/>
                  <a:ea typeface="Montserrat Bold"/>
                  <a:cs typeface="Montserrat Bold"/>
                  <a:sym typeface="Montserrat Bold"/>
                </a:defRPr>
              </a:pPr>
              <a:r>
                <a:rPr sz="16000" spc="-319" dirty="0"/>
                <a:t>Experience</a:t>
              </a:r>
              <a:r>
                <a:rPr lang="zh-CN" altLang="en-US" sz="16000" spc="-319" dirty="0"/>
                <a:t> </a:t>
              </a:r>
              <a:r>
                <a:rPr lang="en-AU" altLang="zh-CN" sz="16000" spc="-319" dirty="0"/>
                <a:t>	</a:t>
              </a:r>
              <a:r>
                <a:rPr lang="en-AU" sz="16000" spc="-319" dirty="0"/>
                <a:t>Sampling</a:t>
              </a:r>
            </a:p>
          </p:txBody>
        </p:sp>
        <p:sp>
          <p:nvSpPr>
            <p:cNvPr id="135" name="Shape 135"/>
            <p:cNvSpPr/>
            <p:nvPr/>
          </p:nvSpPr>
          <p:spPr>
            <a:xfrm>
              <a:off x="18745136" y="12661177"/>
              <a:ext cx="5119498"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a:solidFill>
                    <a:srgbClr val="FFFFFF"/>
                  </a:solidFill>
                </a:rPr>
                <a:t>Image Attribution: Lorum ipsum dolor</a:t>
              </a:r>
              <a:r>
                <a:t> </a:t>
              </a:r>
            </a:p>
          </p:txBody>
        </p:sp>
      </p:grpSp>
      <p:sp>
        <p:nvSpPr>
          <p:cNvPr id="136" name="Shape 136"/>
          <p:cNvSpPr/>
          <p:nvPr/>
        </p:nvSpPr>
        <p:spPr>
          <a:xfrm>
            <a:off x="688027" y="5976336"/>
            <a:ext cx="3419298"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Bold"/>
                <a:ea typeface="Montserrat Bold"/>
                <a:cs typeface="Montserrat Bold"/>
                <a:sym typeface="Montserrat Bold"/>
              </a:defRPr>
            </a:lvl1pPr>
          </a:lstStyle>
          <a:p>
            <a:r>
              <a:t>Example: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Shape 151"/>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52" name="Shape 152"/>
          <p:cNvSpPr/>
          <p:nvPr/>
        </p:nvSpPr>
        <p:spPr>
          <a:xfrm>
            <a:off x="19369023" y="10470228"/>
            <a:ext cx="49371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a:t>
            </a:r>
          </a:p>
        </p:txBody>
      </p:sp>
      <p:sp>
        <p:nvSpPr>
          <p:cNvPr id="153" name="Shape 153"/>
          <p:cNvSpPr/>
          <p:nvPr/>
        </p:nvSpPr>
        <p:spPr>
          <a:xfrm>
            <a:off x="153602"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62" name="Shape 162"/>
          <p:cNvSpPr/>
          <p:nvPr/>
        </p:nvSpPr>
        <p:spPr>
          <a:xfrm>
            <a:off x="59051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[60 mins] </a:t>
            </a:r>
          </a:p>
        </p:txBody>
      </p:sp>
      <p:sp>
        <p:nvSpPr>
          <p:cNvPr id="163" name="Shape 163"/>
          <p:cNvSpPr/>
          <p:nvPr/>
        </p:nvSpPr>
        <p:spPr>
          <a:xfrm>
            <a:off x="10374964" y="10470228"/>
            <a:ext cx="308516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 </a:t>
            </a:r>
          </a:p>
        </p:txBody>
      </p:sp>
      <p:sp>
        <p:nvSpPr>
          <p:cNvPr id="164" name="Shape 164"/>
          <p:cNvSpPr/>
          <p:nvPr/>
        </p:nvSpPr>
        <p:spPr>
          <a:xfrm>
            <a:off x="158252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grpSp>
        <p:nvGrpSpPr>
          <p:cNvPr id="3" name="Group 2">
            <a:extLst>
              <a:ext uri="{FF2B5EF4-FFF2-40B4-BE49-F238E27FC236}">
                <a16:creationId xmlns:a16="http://schemas.microsoft.com/office/drawing/2014/main" id="{9A189F27-1C22-4346-A854-3498475B72A1}"/>
              </a:ext>
            </a:extLst>
          </p:cNvPr>
          <p:cNvGrpSpPr/>
          <p:nvPr/>
        </p:nvGrpSpPr>
        <p:grpSpPr>
          <a:xfrm>
            <a:off x="-347308" y="-182936"/>
            <a:ext cx="24810267" cy="13444189"/>
            <a:chOff x="-347308" y="-182936"/>
            <a:chExt cx="24810267" cy="13444189"/>
          </a:xfrm>
        </p:grpSpPr>
        <p:pic>
          <p:nvPicPr>
            <p:cNvPr id="138" name="Experience Sampling.jpg"/>
            <p:cNvPicPr>
              <a:picLocks noChangeAspect="1"/>
            </p:cNvPicPr>
            <p:nvPr/>
          </p:nvPicPr>
          <p:blipFill>
            <a:blip r:embed="rId2"/>
            <a:srcRect t="36920" b="36920"/>
            <a:stretch>
              <a:fillRect/>
            </a:stretch>
          </p:blipFill>
          <p:spPr>
            <a:xfrm>
              <a:off x="1212" y="-9608"/>
              <a:ext cx="19473580" cy="5909701"/>
            </a:xfrm>
            <a:prstGeom prst="rect">
              <a:avLst/>
            </a:prstGeom>
            <a:ln w="12700">
              <a:miter lim="400000"/>
            </a:ln>
          </p:spPr>
        </p:pic>
        <p:sp>
          <p:nvSpPr>
            <p:cNvPr id="139" name="Shape 139"/>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0" name="Shape 140"/>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1" name="Shape 141"/>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2" name="Shape 142"/>
            <p:cNvSpPr/>
            <p:nvPr/>
          </p:nvSpPr>
          <p:spPr>
            <a:xfrm>
              <a:off x="19212262" y="2566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60</a:t>
              </a:r>
            </a:p>
          </p:txBody>
        </p:sp>
        <p:sp>
          <p:nvSpPr>
            <p:cNvPr id="143" name="Shape 143"/>
            <p:cNvSpPr/>
            <p:nvPr/>
          </p:nvSpPr>
          <p:spPr>
            <a:xfrm>
              <a:off x="1372043" y="661409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collect data in situations where changes in momentary experience are important. This offers an understanding of contextual factors that influence your users’ needs, expectations or experiences with a product or service. Focus on your own design problem, or choose a design brief (p.138). </a:t>
              </a:r>
            </a:p>
          </p:txBody>
        </p:sp>
        <p:sp>
          <p:nvSpPr>
            <p:cNvPr id="144" name="Shape 144"/>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5" name="Shape 145"/>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46" name="Shape 146"/>
            <p:cNvSpPr/>
            <p:nvPr/>
          </p:nvSpPr>
          <p:spPr>
            <a:xfrm>
              <a:off x="18440079" y="3446508"/>
              <a:ext cx="5781803" cy="1730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3–4 people, 2–5 participants,</a:t>
              </a:r>
            </a:p>
            <a:p>
              <a:pPr marR="254000" algn="r">
                <a:defRPr sz="3000" b="0">
                  <a:solidFill>
                    <a:srgbClr val="FFFFFF"/>
                  </a:solidFill>
                  <a:latin typeface="Montserrat Bold"/>
                  <a:ea typeface="Montserrat Bold"/>
                  <a:cs typeface="Montserrat Bold"/>
                  <a:sym typeface="Montserrat Bold"/>
                </a:defRPr>
              </a:pPr>
              <a:r>
                <a:t> pen, paper  </a:t>
              </a:r>
              <a:endParaRPr sz="1200" b="1">
                <a:solidFill>
                  <a:srgbClr val="000000"/>
                </a:solidFill>
                <a:latin typeface="Times"/>
                <a:ea typeface="Times"/>
                <a:cs typeface="Times"/>
                <a:sym typeface="Times"/>
              </a:endParaRPr>
            </a:p>
          </p:txBody>
        </p:sp>
        <p:sp>
          <p:nvSpPr>
            <p:cNvPr id="147" name="Shape 147"/>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8" name="Shape 148"/>
            <p:cNvSpPr/>
            <p:nvPr/>
          </p:nvSpPr>
          <p:spPr>
            <a:xfrm>
              <a:off x="1478213"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49" name="Shape 149"/>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50" name="Shape 150"/>
            <p:cNvSpPr/>
            <p:nvPr/>
          </p:nvSpPr>
          <p:spPr>
            <a:xfrm>
              <a:off x="16358308"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54" name="Shape 154"/>
            <p:cNvSpPr/>
            <p:nvPr/>
          </p:nvSpPr>
          <p:spPr>
            <a:xfrm>
              <a:off x="-6795" y="632249"/>
              <a:ext cx="1181064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55" name="Shape 155"/>
            <p:cNvSpPr/>
            <p:nvPr/>
          </p:nvSpPr>
          <p:spPr>
            <a:xfrm rot="5400000">
              <a:off x="11253600" y="1157410"/>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6" name="Shape 156"/>
            <p:cNvSpPr/>
            <p:nvPr/>
          </p:nvSpPr>
          <p:spPr>
            <a:xfrm>
              <a:off x="-233723" y="-182936"/>
              <a:ext cx="11558247"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Experience</a:t>
              </a:r>
            </a:p>
          </p:txBody>
        </p:sp>
        <p:sp>
          <p:nvSpPr>
            <p:cNvPr id="157" name="Shape 157"/>
            <p:cNvSpPr/>
            <p:nvPr/>
          </p:nvSpPr>
          <p:spPr>
            <a:xfrm>
              <a:off x="-39958" y="3219466"/>
              <a:ext cx="1058813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58" name="Shape 158"/>
            <p:cNvSpPr/>
            <p:nvPr/>
          </p:nvSpPr>
          <p:spPr>
            <a:xfrm rot="5400000">
              <a:off x="10003118" y="3745933"/>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9" name="Shape 159"/>
            <p:cNvSpPr/>
            <p:nvPr/>
          </p:nvSpPr>
          <p:spPr>
            <a:xfrm>
              <a:off x="-347308" y="2389766"/>
              <a:ext cx="10320518"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Sampling</a:t>
              </a:r>
            </a:p>
          </p:txBody>
        </p:sp>
        <p:sp>
          <p:nvSpPr>
            <p:cNvPr id="160" name="Shape 160"/>
            <p:cNvSpPr/>
            <p:nvPr/>
          </p:nvSpPr>
          <p:spPr>
            <a:xfrm>
              <a:off x="6438245"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61" name="Shape 161"/>
            <p:cNvSpPr/>
            <p:nvPr/>
          </p:nvSpPr>
          <p:spPr>
            <a:xfrm>
              <a:off x="11398277"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65" name="Shape 165"/>
            <p:cNvSpPr/>
            <p:nvPr/>
          </p:nvSpPr>
          <p:spPr>
            <a:xfrm>
              <a:off x="16670464" y="12508777"/>
              <a:ext cx="719417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Hans Luthart, CC BY 2.0,</a:t>
              </a:r>
            </a:p>
            <a:p>
              <a:pPr algn="r">
                <a:defRPr sz="2000" b="0">
                  <a:solidFill>
                    <a:srgbClr val="919191"/>
                  </a:solidFill>
                  <a:latin typeface="Montserrat Medium"/>
                  <a:ea typeface="Montserrat Medium"/>
                  <a:cs typeface="Montserrat Medium"/>
                  <a:sym typeface="Montserrat Medium"/>
                </a:defRPr>
              </a:pPr>
              <a:r>
                <a:t> https://www. flickr.com/photos/vrijstaat/25163862074/</a:t>
              </a: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hape 180"/>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81" name="Shape 181"/>
          <p:cNvSpPr/>
          <p:nvPr/>
        </p:nvSpPr>
        <p:spPr>
          <a:xfrm>
            <a:off x="19369023" y="10470228"/>
            <a:ext cx="49371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a:t>
            </a:r>
          </a:p>
        </p:txBody>
      </p:sp>
      <p:sp>
        <p:nvSpPr>
          <p:cNvPr id="182" name="Shape 182"/>
          <p:cNvSpPr/>
          <p:nvPr/>
        </p:nvSpPr>
        <p:spPr>
          <a:xfrm>
            <a:off x="5113634"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91" name="Shape 191"/>
          <p:cNvSpPr/>
          <p:nvPr/>
        </p:nvSpPr>
        <p:spPr>
          <a:xfrm>
            <a:off x="59051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[60 mins] </a:t>
            </a:r>
          </a:p>
        </p:txBody>
      </p:sp>
      <p:sp>
        <p:nvSpPr>
          <p:cNvPr id="192" name="Shape 192"/>
          <p:cNvSpPr/>
          <p:nvPr/>
        </p:nvSpPr>
        <p:spPr>
          <a:xfrm>
            <a:off x="10374964" y="10470228"/>
            <a:ext cx="308516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 </a:t>
            </a:r>
          </a:p>
        </p:txBody>
      </p:sp>
      <p:sp>
        <p:nvSpPr>
          <p:cNvPr id="193" name="Shape 193"/>
          <p:cNvSpPr/>
          <p:nvPr/>
        </p:nvSpPr>
        <p:spPr>
          <a:xfrm>
            <a:off x="158252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grpSp>
        <p:nvGrpSpPr>
          <p:cNvPr id="2" name="Group 1">
            <a:extLst>
              <a:ext uri="{FF2B5EF4-FFF2-40B4-BE49-F238E27FC236}">
                <a16:creationId xmlns:a16="http://schemas.microsoft.com/office/drawing/2014/main" id="{12D3DB2B-A88C-FF4D-9738-1E2000284157}"/>
              </a:ext>
            </a:extLst>
          </p:cNvPr>
          <p:cNvGrpSpPr/>
          <p:nvPr/>
        </p:nvGrpSpPr>
        <p:grpSpPr>
          <a:xfrm>
            <a:off x="-347308" y="-182936"/>
            <a:ext cx="24810267" cy="13444189"/>
            <a:chOff x="-347308" y="-182936"/>
            <a:chExt cx="24810267" cy="13444189"/>
          </a:xfrm>
        </p:grpSpPr>
        <p:pic>
          <p:nvPicPr>
            <p:cNvPr id="167" name="Experience Sampling.jpg"/>
            <p:cNvPicPr>
              <a:picLocks noChangeAspect="1"/>
            </p:cNvPicPr>
            <p:nvPr/>
          </p:nvPicPr>
          <p:blipFill>
            <a:blip r:embed="rId2"/>
            <a:srcRect t="36920" b="36920"/>
            <a:stretch>
              <a:fillRect/>
            </a:stretch>
          </p:blipFill>
          <p:spPr>
            <a:xfrm>
              <a:off x="1212" y="-9608"/>
              <a:ext cx="19473580" cy="5909701"/>
            </a:xfrm>
            <a:prstGeom prst="rect">
              <a:avLst/>
            </a:prstGeom>
            <a:ln w="12700">
              <a:miter lim="400000"/>
            </a:ln>
          </p:spPr>
        </p:pic>
        <p:sp>
          <p:nvSpPr>
            <p:cNvPr id="168" name="Shape 168"/>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0" name="Shape 170"/>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2" name="Shape 172"/>
            <p:cNvSpPr/>
            <p:nvPr/>
          </p:nvSpPr>
          <p:spPr>
            <a:xfrm>
              <a:off x="1372043" y="661409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collect data in situations where changes in momentary experience are important. This offers an understanding of contextual factors that influence your users’ needs, expectations or experiences with a product or service. Focus on your own design problem, or choose a design brief (p.138). </a:t>
              </a:r>
            </a:p>
          </p:txBody>
        </p:sp>
        <p:sp>
          <p:nvSpPr>
            <p:cNvPr id="174" name="Shape 174"/>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75" name="Shape 175"/>
            <p:cNvSpPr/>
            <p:nvPr/>
          </p:nvSpPr>
          <p:spPr>
            <a:xfrm>
              <a:off x="18440079" y="3446508"/>
              <a:ext cx="5781803" cy="1730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3–4 people, 2–5 participants,</a:t>
              </a:r>
            </a:p>
            <a:p>
              <a:pPr marR="254000" algn="r">
                <a:defRPr sz="3000" b="0">
                  <a:solidFill>
                    <a:srgbClr val="FFFFFF"/>
                  </a:solidFill>
                  <a:latin typeface="Montserrat Bold"/>
                  <a:ea typeface="Montserrat Bold"/>
                  <a:cs typeface="Montserrat Bold"/>
                  <a:sym typeface="Montserrat Bold"/>
                </a:defRPr>
              </a:pPr>
              <a:r>
                <a:t> pen, paper  </a:t>
              </a:r>
              <a:endParaRPr sz="1200" b="1">
                <a:solidFill>
                  <a:srgbClr val="000000"/>
                </a:solidFill>
                <a:latin typeface="Times"/>
                <a:ea typeface="Times"/>
                <a:cs typeface="Times"/>
                <a:sym typeface="Times"/>
              </a:endParaRPr>
            </a:p>
          </p:txBody>
        </p:sp>
        <p:sp>
          <p:nvSpPr>
            <p:cNvPr id="176" name="Shape 176"/>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7" name="Shape 177"/>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78" name="Shape 178"/>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79" name="Shape 179"/>
            <p:cNvSpPr/>
            <p:nvPr/>
          </p:nvSpPr>
          <p:spPr>
            <a:xfrm>
              <a:off x="16358308"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83" name="Shape 183"/>
            <p:cNvSpPr/>
            <p:nvPr/>
          </p:nvSpPr>
          <p:spPr>
            <a:xfrm>
              <a:off x="-6795" y="632249"/>
              <a:ext cx="1181064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86" name="Shape 186"/>
            <p:cNvSpPr/>
            <p:nvPr/>
          </p:nvSpPr>
          <p:spPr>
            <a:xfrm>
              <a:off x="-39958" y="3219466"/>
              <a:ext cx="1058813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87" name="Shape 187"/>
            <p:cNvSpPr/>
            <p:nvPr/>
          </p:nvSpPr>
          <p:spPr>
            <a:xfrm rot="5400000">
              <a:off x="10003118" y="3745933"/>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9" name="Shape 189"/>
            <p:cNvSpPr/>
            <p:nvPr/>
          </p:nvSpPr>
          <p:spPr>
            <a:xfrm>
              <a:off x="6438245"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90" name="Shape 190"/>
            <p:cNvSpPr/>
            <p:nvPr/>
          </p:nvSpPr>
          <p:spPr>
            <a:xfrm>
              <a:off x="11398277"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94" name="Shape 194"/>
            <p:cNvSpPr/>
            <p:nvPr/>
          </p:nvSpPr>
          <p:spPr>
            <a:xfrm>
              <a:off x="16670464" y="12508777"/>
              <a:ext cx="719417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Hans Luthart, CC BY 2.0,</a:t>
              </a:r>
            </a:p>
            <a:p>
              <a:pPr algn="r">
                <a:defRPr sz="2000" b="0">
                  <a:solidFill>
                    <a:srgbClr val="919191"/>
                  </a:solidFill>
                  <a:latin typeface="Montserrat Medium"/>
                  <a:ea typeface="Montserrat Medium"/>
                  <a:cs typeface="Montserrat Medium"/>
                  <a:sym typeface="Montserrat Medium"/>
                </a:defRPr>
              </a:pPr>
              <a:r>
                <a:t> https://www. flickr.com/photos/vrijstaat/25163862074/</a:t>
              </a:r>
            </a:p>
          </p:txBody>
        </p:sp>
        <p:sp>
          <p:nvSpPr>
            <p:cNvPr id="30" name="Shape 140">
              <a:extLst>
                <a:ext uri="{FF2B5EF4-FFF2-40B4-BE49-F238E27FC236}">
                  <a16:creationId xmlns:a16="http://schemas.microsoft.com/office/drawing/2014/main" id="{7D3FD9BF-1578-C04B-8AD0-9C2EC8522997}"/>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 name="Shape 142">
              <a:extLst>
                <a:ext uri="{FF2B5EF4-FFF2-40B4-BE49-F238E27FC236}">
                  <a16:creationId xmlns:a16="http://schemas.microsoft.com/office/drawing/2014/main" id="{013127C8-8A66-334F-9D6D-2AF4732C8FBF}"/>
                </a:ext>
              </a:extLst>
            </p:cNvPr>
            <p:cNvSpPr/>
            <p:nvPr/>
          </p:nvSpPr>
          <p:spPr>
            <a:xfrm>
              <a:off x="19212262" y="2566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60</a:t>
              </a:r>
            </a:p>
          </p:txBody>
        </p:sp>
        <p:sp>
          <p:nvSpPr>
            <p:cNvPr id="32" name="Shape 144">
              <a:extLst>
                <a:ext uri="{FF2B5EF4-FFF2-40B4-BE49-F238E27FC236}">
                  <a16:creationId xmlns:a16="http://schemas.microsoft.com/office/drawing/2014/main" id="{05A0A8E5-AABB-1E45-9277-8F5CA8D9C712}"/>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55">
              <a:extLst>
                <a:ext uri="{FF2B5EF4-FFF2-40B4-BE49-F238E27FC236}">
                  <a16:creationId xmlns:a16="http://schemas.microsoft.com/office/drawing/2014/main" id="{E8ABE27F-2FFA-8547-9840-731A4547AC1D}"/>
                </a:ext>
              </a:extLst>
            </p:cNvPr>
            <p:cNvSpPr/>
            <p:nvPr/>
          </p:nvSpPr>
          <p:spPr>
            <a:xfrm rot="5400000">
              <a:off x="11253600" y="1157410"/>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 name="Shape 156">
              <a:extLst>
                <a:ext uri="{FF2B5EF4-FFF2-40B4-BE49-F238E27FC236}">
                  <a16:creationId xmlns:a16="http://schemas.microsoft.com/office/drawing/2014/main" id="{67A5EB41-86CA-B74D-A1AB-E03D6110C4BF}"/>
                </a:ext>
              </a:extLst>
            </p:cNvPr>
            <p:cNvSpPr/>
            <p:nvPr/>
          </p:nvSpPr>
          <p:spPr>
            <a:xfrm>
              <a:off x="-233723" y="-182936"/>
              <a:ext cx="11558247"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Experience</a:t>
              </a:r>
            </a:p>
          </p:txBody>
        </p:sp>
        <p:sp>
          <p:nvSpPr>
            <p:cNvPr id="35" name="Shape 159">
              <a:extLst>
                <a:ext uri="{FF2B5EF4-FFF2-40B4-BE49-F238E27FC236}">
                  <a16:creationId xmlns:a16="http://schemas.microsoft.com/office/drawing/2014/main" id="{01196346-4AAD-8F45-936E-C73D3E3B4EEE}"/>
                </a:ext>
              </a:extLst>
            </p:cNvPr>
            <p:cNvSpPr/>
            <p:nvPr/>
          </p:nvSpPr>
          <p:spPr>
            <a:xfrm>
              <a:off x="-347308" y="2389766"/>
              <a:ext cx="10320518"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Sampling</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10" name="Shape 210"/>
          <p:cNvSpPr/>
          <p:nvPr/>
        </p:nvSpPr>
        <p:spPr>
          <a:xfrm>
            <a:off x="19369023" y="10470228"/>
            <a:ext cx="49371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a:t>
            </a:r>
          </a:p>
        </p:txBody>
      </p:sp>
      <p:sp>
        <p:nvSpPr>
          <p:cNvPr id="211" name="Shape 211"/>
          <p:cNvSpPr/>
          <p:nvPr/>
        </p:nvSpPr>
        <p:spPr>
          <a:xfrm>
            <a:off x="10073665"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20" name="Shape 220"/>
          <p:cNvSpPr/>
          <p:nvPr/>
        </p:nvSpPr>
        <p:spPr>
          <a:xfrm>
            <a:off x="59051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[60 mins] </a:t>
            </a:r>
          </a:p>
        </p:txBody>
      </p:sp>
      <p:sp>
        <p:nvSpPr>
          <p:cNvPr id="221" name="Shape 221"/>
          <p:cNvSpPr/>
          <p:nvPr/>
        </p:nvSpPr>
        <p:spPr>
          <a:xfrm>
            <a:off x="10374964" y="10470228"/>
            <a:ext cx="308516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 </a:t>
            </a:r>
          </a:p>
        </p:txBody>
      </p:sp>
      <p:sp>
        <p:nvSpPr>
          <p:cNvPr id="222" name="Shape 222"/>
          <p:cNvSpPr/>
          <p:nvPr/>
        </p:nvSpPr>
        <p:spPr>
          <a:xfrm>
            <a:off x="158252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grpSp>
        <p:nvGrpSpPr>
          <p:cNvPr id="2" name="Group 1">
            <a:extLst>
              <a:ext uri="{FF2B5EF4-FFF2-40B4-BE49-F238E27FC236}">
                <a16:creationId xmlns:a16="http://schemas.microsoft.com/office/drawing/2014/main" id="{C6C200AD-7A89-8440-A23A-AE08C9A5BD96}"/>
              </a:ext>
            </a:extLst>
          </p:cNvPr>
          <p:cNvGrpSpPr/>
          <p:nvPr/>
        </p:nvGrpSpPr>
        <p:grpSpPr>
          <a:xfrm>
            <a:off x="-347308" y="-182936"/>
            <a:ext cx="24810267" cy="13444189"/>
            <a:chOff x="-347308" y="-182936"/>
            <a:chExt cx="24810267" cy="13444189"/>
          </a:xfrm>
        </p:grpSpPr>
        <p:pic>
          <p:nvPicPr>
            <p:cNvPr id="196" name="Experience Sampling.jpg"/>
            <p:cNvPicPr>
              <a:picLocks noChangeAspect="1"/>
            </p:cNvPicPr>
            <p:nvPr/>
          </p:nvPicPr>
          <p:blipFill>
            <a:blip r:embed="rId2"/>
            <a:srcRect t="36920" b="36920"/>
            <a:stretch>
              <a:fillRect/>
            </a:stretch>
          </p:blipFill>
          <p:spPr>
            <a:xfrm>
              <a:off x="1212" y="-9608"/>
              <a:ext cx="19473580" cy="5909701"/>
            </a:xfrm>
            <a:prstGeom prst="rect">
              <a:avLst/>
            </a:prstGeom>
            <a:ln w="12700">
              <a:miter lim="400000"/>
            </a:ln>
          </p:spPr>
        </p:pic>
        <p:sp>
          <p:nvSpPr>
            <p:cNvPr id="197" name="Shape 197"/>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9" name="Shape 199"/>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1" name="Shape 201"/>
            <p:cNvSpPr/>
            <p:nvPr/>
          </p:nvSpPr>
          <p:spPr>
            <a:xfrm>
              <a:off x="1372043" y="661409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collect data in situations where changes in momentary experience are important. This offers an understanding of contextual factors that influence your users’ needs, expectations or experiences with a product or service. Focus on your own design problem, or choose a design brief (p.138). </a:t>
              </a:r>
            </a:p>
          </p:txBody>
        </p:sp>
        <p:sp>
          <p:nvSpPr>
            <p:cNvPr id="203" name="Shape 203"/>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04" name="Shape 204"/>
            <p:cNvSpPr/>
            <p:nvPr/>
          </p:nvSpPr>
          <p:spPr>
            <a:xfrm>
              <a:off x="18440079" y="3446508"/>
              <a:ext cx="5781803" cy="1730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3–4 people, 2–5 participants,</a:t>
              </a:r>
            </a:p>
            <a:p>
              <a:pPr marR="254000" algn="r">
                <a:defRPr sz="3000" b="0">
                  <a:solidFill>
                    <a:srgbClr val="FFFFFF"/>
                  </a:solidFill>
                  <a:latin typeface="Montserrat Bold"/>
                  <a:ea typeface="Montserrat Bold"/>
                  <a:cs typeface="Montserrat Bold"/>
                  <a:sym typeface="Montserrat Bold"/>
                </a:defRPr>
              </a:pPr>
              <a:r>
                <a:t> pen, paper  </a:t>
              </a:r>
              <a:endParaRPr sz="1200" b="1">
                <a:solidFill>
                  <a:srgbClr val="000000"/>
                </a:solidFill>
                <a:latin typeface="Times"/>
                <a:ea typeface="Times"/>
                <a:cs typeface="Times"/>
                <a:sym typeface="Times"/>
              </a:endParaRPr>
            </a:p>
          </p:txBody>
        </p:sp>
        <p:sp>
          <p:nvSpPr>
            <p:cNvPr id="205" name="Shape 205"/>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6" name="Shape 206"/>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07" name="Shape 207"/>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08" name="Shape 208"/>
            <p:cNvSpPr/>
            <p:nvPr/>
          </p:nvSpPr>
          <p:spPr>
            <a:xfrm>
              <a:off x="16358308"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12" name="Shape 212"/>
            <p:cNvSpPr/>
            <p:nvPr/>
          </p:nvSpPr>
          <p:spPr>
            <a:xfrm>
              <a:off x="-6795" y="632249"/>
              <a:ext cx="1181064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15" name="Shape 215"/>
            <p:cNvSpPr/>
            <p:nvPr/>
          </p:nvSpPr>
          <p:spPr>
            <a:xfrm>
              <a:off x="-39958" y="3219466"/>
              <a:ext cx="1058813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16" name="Shape 216"/>
            <p:cNvSpPr/>
            <p:nvPr/>
          </p:nvSpPr>
          <p:spPr>
            <a:xfrm rot="5400000">
              <a:off x="10003118" y="3745933"/>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8" name="Shape 218"/>
            <p:cNvSpPr/>
            <p:nvPr/>
          </p:nvSpPr>
          <p:spPr>
            <a:xfrm>
              <a:off x="6438245"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19" name="Shape 219"/>
            <p:cNvSpPr/>
            <p:nvPr/>
          </p:nvSpPr>
          <p:spPr>
            <a:xfrm>
              <a:off x="11398277"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23" name="Shape 223"/>
            <p:cNvSpPr/>
            <p:nvPr/>
          </p:nvSpPr>
          <p:spPr>
            <a:xfrm>
              <a:off x="16670464" y="12508777"/>
              <a:ext cx="719417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dirty="0"/>
                <a:t>Image Attribution: Hans </a:t>
              </a:r>
              <a:r>
                <a:rPr dirty="0" err="1"/>
                <a:t>Luthart</a:t>
              </a:r>
              <a:r>
                <a:rPr dirty="0"/>
                <a:t>, CC BY 2.0,</a:t>
              </a:r>
            </a:p>
            <a:p>
              <a:pPr algn="r">
                <a:defRPr sz="2000" b="0">
                  <a:solidFill>
                    <a:srgbClr val="919191"/>
                  </a:solidFill>
                  <a:latin typeface="Montserrat Medium"/>
                  <a:ea typeface="Montserrat Medium"/>
                  <a:cs typeface="Montserrat Medium"/>
                  <a:sym typeface="Montserrat Medium"/>
                </a:defRPr>
              </a:pPr>
              <a:r>
                <a:rPr dirty="0"/>
                <a:t> https://www. </a:t>
              </a:r>
              <a:r>
                <a:rPr dirty="0" err="1"/>
                <a:t>flickr.com</a:t>
              </a:r>
              <a:r>
                <a:rPr dirty="0"/>
                <a:t>/photos/</a:t>
              </a:r>
              <a:r>
                <a:rPr dirty="0" err="1"/>
                <a:t>vrijstaat</a:t>
              </a:r>
              <a:r>
                <a:rPr dirty="0"/>
                <a:t>/25163862074/</a:t>
              </a:r>
            </a:p>
          </p:txBody>
        </p:sp>
        <p:sp>
          <p:nvSpPr>
            <p:cNvPr id="30" name="Shape 140">
              <a:extLst>
                <a:ext uri="{FF2B5EF4-FFF2-40B4-BE49-F238E27FC236}">
                  <a16:creationId xmlns:a16="http://schemas.microsoft.com/office/drawing/2014/main" id="{611FF884-FD1A-764F-AEBC-E8CED7FE9784}"/>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 name="Shape 142">
              <a:extLst>
                <a:ext uri="{FF2B5EF4-FFF2-40B4-BE49-F238E27FC236}">
                  <a16:creationId xmlns:a16="http://schemas.microsoft.com/office/drawing/2014/main" id="{B2BB97EB-B7D0-F449-9E2F-F2B886AF9715}"/>
                </a:ext>
              </a:extLst>
            </p:cNvPr>
            <p:cNvSpPr/>
            <p:nvPr/>
          </p:nvSpPr>
          <p:spPr>
            <a:xfrm>
              <a:off x="19212262" y="2566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60</a:t>
              </a:r>
            </a:p>
          </p:txBody>
        </p:sp>
        <p:sp>
          <p:nvSpPr>
            <p:cNvPr id="32" name="Shape 144">
              <a:extLst>
                <a:ext uri="{FF2B5EF4-FFF2-40B4-BE49-F238E27FC236}">
                  <a16:creationId xmlns:a16="http://schemas.microsoft.com/office/drawing/2014/main" id="{4099E048-15AD-7240-ABAB-19C48A52953D}"/>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55">
              <a:extLst>
                <a:ext uri="{FF2B5EF4-FFF2-40B4-BE49-F238E27FC236}">
                  <a16:creationId xmlns:a16="http://schemas.microsoft.com/office/drawing/2014/main" id="{B2BF0FCA-677F-C64C-8F56-19FB7922DD70}"/>
                </a:ext>
              </a:extLst>
            </p:cNvPr>
            <p:cNvSpPr/>
            <p:nvPr/>
          </p:nvSpPr>
          <p:spPr>
            <a:xfrm rot="5400000">
              <a:off x="11253600" y="1157410"/>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 name="Shape 156">
              <a:extLst>
                <a:ext uri="{FF2B5EF4-FFF2-40B4-BE49-F238E27FC236}">
                  <a16:creationId xmlns:a16="http://schemas.microsoft.com/office/drawing/2014/main" id="{4A5A75ED-AF73-6E40-A3C9-FDFBED63B981}"/>
                </a:ext>
              </a:extLst>
            </p:cNvPr>
            <p:cNvSpPr/>
            <p:nvPr/>
          </p:nvSpPr>
          <p:spPr>
            <a:xfrm>
              <a:off x="-233723" y="-182936"/>
              <a:ext cx="11558247"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Experience</a:t>
              </a:r>
            </a:p>
          </p:txBody>
        </p:sp>
        <p:sp>
          <p:nvSpPr>
            <p:cNvPr id="35" name="Shape 159">
              <a:extLst>
                <a:ext uri="{FF2B5EF4-FFF2-40B4-BE49-F238E27FC236}">
                  <a16:creationId xmlns:a16="http://schemas.microsoft.com/office/drawing/2014/main" id="{24591B6B-1768-7F45-8186-5EF226B5F22B}"/>
                </a:ext>
              </a:extLst>
            </p:cNvPr>
            <p:cNvSpPr/>
            <p:nvPr/>
          </p:nvSpPr>
          <p:spPr>
            <a:xfrm>
              <a:off x="-347308" y="2389766"/>
              <a:ext cx="10320518"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Sampling</a:t>
              </a:r>
            </a:p>
          </p:txBody>
        </p:sp>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39" name="Shape 239"/>
          <p:cNvSpPr/>
          <p:nvPr/>
        </p:nvSpPr>
        <p:spPr>
          <a:xfrm>
            <a:off x="19369023" y="10470228"/>
            <a:ext cx="49371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a:t>
            </a:r>
          </a:p>
        </p:txBody>
      </p:sp>
      <p:sp>
        <p:nvSpPr>
          <p:cNvPr id="248" name="Shape 248"/>
          <p:cNvSpPr/>
          <p:nvPr/>
        </p:nvSpPr>
        <p:spPr>
          <a:xfrm>
            <a:off x="59051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[60 mins] </a:t>
            </a:r>
          </a:p>
        </p:txBody>
      </p:sp>
      <p:sp>
        <p:nvSpPr>
          <p:cNvPr id="249" name="Shape 249"/>
          <p:cNvSpPr/>
          <p:nvPr/>
        </p:nvSpPr>
        <p:spPr>
          <a:xfrm>
            <a:off x="10374964" y="10470228"/>
            <a:ext cx="308516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 </a:t>
            </a:r>
          </a:p>
        </p:txBody>
      </p:sp>
      <p:sp>
        <p:nvSpPr>
          <p:cNvPr id="250" name="Shape 250"/>
          <p:cNvSpPr/>
          <p:nvPr/>
        </p:nvSpPr>
        <p:spPr>
          <a:xfrm>
            <a:off x="158252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grpSp>
        <p:nvGrpSpPr>
          <p:cNvPr id="3" name="Group 2">
            <a:extLst>
              <a:ext uri="{FF2B5EF4-FFF2-40B4-BE49-F238E27FC236}">
                <a16:creationId xmlns:a16="http://schemas.microsoft.com/office/drawing/2014/main" id="{F1414AC5-A608-CC4C-B3CE-CC05D9E3831B}"/>
              </a:ext>
            </a:extLst>
          </p:cNvPr>
          <p:cNvGrpSpPr/>
          <p:nvPr/>
        </p:nvGrpSpPr>
        <p:grpSpPr>
          <a:xfrm>
            <a:off x="-347308" y="-182936"/>
            <a:ext cx="24810267" cy="13444189"/>
            <a:chOff x="-347308" y="-182936"/>
            <a:chExt cx="24810267" cy="13444189"/>
          </a:xfrm>
        </p:grpSpPr>
        <p:pic>
          <p:nvPicPr>
            <p:cNvPr id="225" name="Experience Sampling.jpg"/>
            <p:cNvPicPr>
              <a:picLocks noChangeAspect="1"/>
            </p:cNvPicPr>
            <p:nvPr/>
          </p:nvPicPr>
          <p:blipFill>
            <a:blip r:embed="rId2"/>
            <a:srcRect t="36920" b="36920"/>
            <a:stretch>
              <a:fillRect/>
            </a:stretch>
          </p:blipFill>
          <p:spPr>
            <a:xfrm>
              <a:off x="1212" y="-9608"/>
              <a:ext cx="19473580" cy="5909701"/>
            </a:xfrm>
            <a:prstGeom prst="rect">
              <a:avLst/>
            </a:prstGeom>
            <a:ln w="12700">
              <a:miter lim="400000"/>
            </a:ln>
          </p:spPr>
        </p:pic>
        <p:sp>
          <p:nvSpPr>
            <p:cNvPr id="226" name="Shape 226"/>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8" name="Shape 228"/>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0" name="Shape 230"/>
            <p:cNvSpPr/>
            <p:nvPr/>
          </p:nvSpPr>
          <p:spPr>
            <a:xfrm>
              <a:off x="1372043" y="661409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collect data in situations where changes in momentary experience are important. This offers an understanding of contextual factors that influence your users’ needs, expectations or experiences with a product or service. Focus on your own design problem, or choose a design brief (p.138). </a:t>
              </a:r>
            </a:p>
          </p:txBody>
        </p:sp>
        <p:sp>
          <p:nvSpPr>
            <p:cNvPr id="232" name="Shape 232"/>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33" name="Shape 233"/>
            <p:cNvSpPr/>
            <p:nvPr/>
          </p:nvSpPr>
          <p:spPr>
            <a:xfrm>
              <a:off x="18440079" y="3446508"/>
              <a:ext cx="5781803" cy="1730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3–4 people, 2–5 participants,</a:t>
              </a:r>
            </a:p>
            <a:p>
              <a:pPr marR="254000" algn="r">
                <a:defRPr sz="3000" b="0">
                  <a:solidFill>
                    <a:srgbClr val="FFFFFF"/>
                  </a:solidFill>
                  <a:latin typeface="Montserrat Bold"/>
                  <a:ea typeface="Montserrat Bold"/>
                  <a:cs typeface="Montserrat Bold"/>
                  <a:sym typeface="Montserrat Bold"/>
                </a:defRPr>
              </a:pPr>
              <a:r>
                <a:t> pen, paper  </a:t>
              </a:r>
              <a:endParaRPr sz="1200" b="1">
                <a:solidFill>
                  <a:srgbClr val="000000"/>
                </a:solidFill>
                <a:latin typeface="Times"/>
                <a:ea typeface="Times"/>
                <a:cs typeface="Times"/>
                <a:sym typeface="Times"/>
              </a:endParaRPr>
            </a:p>
          </p:txBody>
        </p:sp>
        <p:sp>
          <p:nvSpPr>
            <p:cNvPr id="234" name="Shape 234"/>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5" name="Shape 235"/>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36" name="Shape 236"/>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37" name="Shape 237"/>
            <p:cNvSpPr/>
            <p:nvPr/>
          </p:nvSpPr>
          <p:spPr>
            <a:xfrm>
              <a:off x="16358308"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40" name="Shape 240"/>
            <p:cNvSpPr/>
            <p:nvPr/>
          </p:nvSpPr>
          <p:spPr>
            <a:xfrm>
              <a:off x="-6795" y="632249"/>
              <a:ext cx="1181064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43" name="Shape 243"/>
            <p:cNvSpPr/>
            <p:nvPr/>
          </p:nvSpPr>
          <p:spPr>
            <a:xfrm>
              <a:off x="-39958" y="3219466"/>
              <a:ext cx="1058813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44" name="Shape 244"/>
            <p:cNvSpPr/>
            <p:nvPr/>
          </p:nvSpPr>
          <p:spPr>
            <a:xfrm rot="5400000">
              <a:off x="10003118" y="3745933"/>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6" name="Shape 246"/>
            <p:cNvSpPr/>
            <p:nvPr/>
          </p:nvSpPr>
          <p:spPr>
            <a:xfrm>
              <a:off x="6438245"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47" name="Shape 247"/>
            <p:cNvSpPr/>
            <p:nvPr/>
          </p:nvSpPr>
          <p:spPr>
            <a:xfrm>
              <a:off x="11398277"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51" name="Shape 251"/>
            <p:cNvSpPr/>
            <p:nvPr/>
          </p:nvSpPr>
          <p:spPr>
            <a:xfrm>
              <a:off x="16670464" y="12508777"/>
              <a:ext cx="719417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Hans Luthart, CC BY 2.0,</a:t>
              </a:r>
            </a:p>
            <a:p>
              <a:pPr algn="r">
                <a:defRPr sz="2000" b="0">
                  <a:solidFill>
                    <a:srgbClr val="919191"/>
                  </a:solidFill>
                  <a:latin typeface="Montserrat Medium"/>
                  <a:ea typeface="Montserrat Medium"/>
                  <a:cs typeface="Montserrat Medium"/>
                  <a:sym typeface="Montserrat Medium"/>
                </a:defRPr>
              </a:pPr>
              <a:r>
                <a:t> https://www. flickr.com/photos/vrijstaat/25163862074/</a:t>
              </a:r>
            </a:p>
          </p:txBody>
        </p:sp>
        <p:sp>
          <p:nvSpPr>
            <p:cNvPr id="30" name="Shape 140">
              <a:extLst>
                <a:ext uri="{FF2B5EF4-FFF2-40B4-BE49-F238E27FC236}">
                  <a16:creationId xmlns:a16="http://schemas.microsoft.com/office/drawing/2014/main" id="{2733D6B9-DD23-FC4D-B8F5-BD8F8A6DF38D}"/>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 name="Shape 142">
              <a:extLst>
                <a:ext uri="{FF2B5EF4-FFF2-40B4-BE49-F238E27FC236}">
                  <a16:creationId xmlns:a16="http://schemas.microsoft.com/office/drawing/2014/main" id="{1540C609-FB7A-0940-A61D-C779B18CFE6E}"/>
                </a:ext>
              </a:extLst>
            </p:cNvPr>
            <p:cNvSpPr/>
            <p:nvPr/>
          </p:nvSpPr>
          <p:spPr>
            <a:xfrm>
              <a:off x="19212262" y="2566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60</a:t>
              </a:r>
            </a:p>
          </p:txBody>
        </p:sp>
        <p:sp>
          <p:nvSpPr>
            <p:cNvPr id="32" name="Shape 144">
              <a:extLst>
                <a:ext uri="{FF2B5EF4-FFF2-40B4-BE49-F238E27FC236}">
                  <a16:creationId xmlns:a16="http://schemas.microsoft.com/office/drawing/2014/main" id="{A24DD06D-7814-9344-9511-83D3869608A0}"/>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55">
              <a:extLst>
                <a:ext uri="{FF2B5EF4-FFF2-40B4-BE49-F238E27FC236}">
                  <a16:creationId xmlns:a16="http://schemas.microsoft.com/office/drawing/2014/main" id="{3D8B31E9-30B7-BD42-86D2-C2F03C7A13CD}"/>
                </a:ext>
              </a:extLst>
            </p:cNvPr>
            <p:cNvSpPr/>
            <p:nvPr/>
          </p:nvSpPr>
          <p:spPr>
            <a:xfrm rot="5400000">
              <a:off x="11253600" y="1157410"/>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 name="Shape 156">
              <a:extLst>
                <a:ext uri="{FF2B5EF4-FFF2-40B4-BE49-F238E27FC236}">
                  <a16:creationId xmlns:a16="http://schemas.microsoft.com/office/drawing/2014/main" id="{45804597-36B8-7646-857B-1A0EF8D68A70}"/>
                </a:ext>
              </a:extLst>
            </p:cNvPr>
            <p:cNvSpPr/>
            <p:nvPr/>
          </p:nvSpPr>
          <p:spPr>
            <a:xfrm>
              <a:off x="-233723" y="-182936"/>
              <a:ext cx="11558247"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Experience</a:t>
              </a:r>
            </a:p>
          </p:txBody>
        </p:sp>
        <p:sp>
          <p:nvSpPr>
            <p:cNvPr id="35" name="Shape 159">
              <a:extLst>
                <a:ext uri="{FF2B5EF4-FFF2-40B4-BE49-F238E27FC236}">
                  <a16:creationId xmlns:a16="http://schemas.microsoft.com/office/drawing/2014/main" id="{6BAEA967-6351-DB48-B6CA-4E3F575BC4E7}"/>
                </a:ext>
              </a:extLst>
            </p:cNvPr>
            <p:cNvSpPr/>
            <p:nvPr/>
          </p:nvSpPr>
          <p:spPr>
            <a:xfrm>
              <a:off x="-347308" y="2389766"/>
              <a:ext cx="10320518"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Sampling</a:t>
              </a:r>
            </a:p>
          </p:txBody>
        </p:sp>
      </p:grpSp>
      <p:sp>
        <p:nvSpPr>
          <p:cNvPr id="252" name="Shape 252"/>
          <p:cNvSpPr/>
          <p:nvPr/>
        </p:nvSpPr>
        <p:spPr>
          <a:xfrm>
            <a:off x="15033697"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hape 267"/>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68" name="Shape 268"/>
          <p:cNvSpPr/>
          <p:nvPr/>
        </p:nvSpPr>
        <p:spPr>
          <a:xfrm>
            <a:off x="19369023" y="10470228"/>
            <a:ext cx="493717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a:t>
            </a:r>
          </a:p>
        </p:txBody>
      </p:sp>
      <p:sp>
        <p:nvSpPr>
          <p:cNvPr id="277" name="Shape 277"/>
          <p:cNvSpPr/>
          <p:nvPr/>
        </p:nvSpPr>
        <p:spPr>
          <a:xfrm>
            <a:off x="5905190"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[60 mins] </a:t>
            </a:r>
          </a:p>
        </p:txBody>
      </p:sp>
      <p:sp>
        <p:nvSpPr>
          <p:cNvPr id="278" name="Shape 278"/>
          <p:cNvSpPr/>
          <p:nvPr/>
        </p:nvSpPr>
        <p:spPr>
          <a:xfrm>
            <a:off x="10374964" y="10470228"/>
            <a:ext cx="308516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[30-60 mins] </a:t>
            </a:r>
          </a:p>
        </p:txBody>
      </p:sp>
      <p:sp>
        <p:nvSpPr>
          <p:cNvPr id="279" name="Shape 279"/>
          <p:cNvSpPr/>
          <p:nvPr/>
        </p:nvSpPr>
        <p:spPr>
          <a:xfrm>
            <a:off x="158252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grpSp>
        <p:nvGrpSpPr>
          <p:cNvPr id="2" name="Group 1">
            <a:extLst>
              <a:ext uri="{FF2B5EF4-FFF2-40B4-BE49-F238E27FC236}">
                <a16:creationId xmlns:a16="http://schemas.microsoft.com/office/drawing/2014/main" id="{AE2EE55C-586E-D64C-9BAA-54F8407EC2C1}"/>
              </a:ext>
            </a:extLst>
          </p:cNvPr>
          <p:cNvGrpSpPr/>
          <p:nvPr/>
        </p:nvGrpSpPr>
        <p:grpSpPr>
          <a:xfrm>
            <a:off x="-347308" y="-182936"/>
            <a:ext cx="24810267" cy="13444189"/>
            <a:chOff x="-347308" y="-182936"/>
            <a:chExt cx="24810267" cy="13444189"/>
          </a:xfrm>
        </p:grpSpPr>
        <p:pic>
          <p:nvPicPr>
            <p:cNvPr id="254" name="Experience Sampling.jpg"/>
            <p:cNvPicPr>
              <a:picLocks noChangeAspect="1"/>
            </p:cNvPicPr>
            <p:nvPr/>
          </p:nvPicPr>
          <p:blipFill>
            <a:blip r:embed="rId2"/>
            <a:srcRect t="36920" b="36920"/>
            <a:stretch>
              <a:fillRect/>
            </a:stretch>
          </p:blipFill>
          <p:spPr>
            <a:xfrm>
              <a:off x="1212" y="-9608"/>
              <a:ext cx="19473580" cy="5909701"/>
            </a:xfrm>
            <a:prstGeom prst="rect">
              <a:avLst/>
            </a:prstGeom>
            <a:ln w="12700">
              <a:miter lim="400000"/>
            </a:ln>
          </p:spPr>
        </p:pic>
        <p:sp>
          <p:nvSpPr>
            <p:cNvPr id="255" name="Shape 255"/>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7" name="Shape 257"/>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9" name="Shape 259"/>
            <p:cNvSpPr/>
            <p:nvPr/>
          </p:nvSpPr>
          <p:spPr>
            <a:xfrm>
              <a:off x="1372043" y="661409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collect data in situations where changes in momentary experience are important. This offers an understanding of contextual factors that influence your users’ needs, expectations or experiences with a product or service. Focus on your own design problem, or choose a design brief (p.138). </a:t>
              </a:r>
            </a:p>
          </p:txBody>
        </p:sp>
        <p:sp>
          <p:nvSpPr>
            <p:cNvPr id="261" name="Shape 261"/>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62" name="Shape 262"/>
            <p:cNvSpPr/>
            <p:nvPr/>
          </p:nvSpPr>
          <p:spPr>
            <a:xfrm>
              <a:off x="18440079" y="3446508"/>
              <a:ext cx="5781803" cy="1730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3–4 people, 2–5 participants,</a:t>
              </a:r>
            </a:p>
            <a:p>
              <a:pPr marR="254000" algn="r">
                <a:defRPr sz="3000" b="0">
                  <a:solidFill>
                    <a:srgbClr val="FFFFFF"/>
                  </a:solidFill>
                  <a:latin typeface="Montserrat Bold"/>
                  <a:ea typeface="Montserrat Bold"/>
                  <a:cs typeface="Montserrat Bold"/>
                  <a:sym typeface="Montserrat Bold"/>
                </a:defRPr>
              </a:pPr>
              <a:r>
                <a:t> pen, paper  </a:t>
              </a:r>
              <a:endParaRPr sz="1200" b="1">
                <a:solidFill>
                  <a:srgbClr val="000000"/>
                </a:solidFill>
                <a:latin typeface="Times"/>
                <a:ea typeface="Times"/>
                <a:cs typeface="Times"/>
                <a:sym typeface="Times"/>
              </a:endParaRPr>
            </a:p>
          </p:txBody>
        </p:sp>
        <p:sp>
          <p:nvSpPr>
            <p:cNvPr id="263" name="Shape 263"/>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4" name="Shape 264"/>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65" name="Shape 265"/>
            <p:cNvSpPr/>
            <p:nvPr/>
          </p:nvSpPr>
          <p:spPr>
            <a:xfrm>
              <a:off x="21318340"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66" name="Shape 266"/>
            <p:cNvSpPr/>
            <p:nvPr/>
          </p:nvSpPr>
          <p:spPr>
            <a:xfrm>
              <a:off x="16358308"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69" name="Shape 269"/>
            <p:cNvSpPr/>
            <p:nvPr/>
          </p:nvSpPr>
          <p:spPr>
            <a:xfrm>
              <a:off x="-6795" y="632249"/>
              <a:ext cx="1181064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72" name="Shape 272"/>
            <p:cNvSpPr/>
            <p:nvPr/>
          </p:nvSpPr>
          <p:spPr>
            <a:xfrm>
              <a:off x="-39958" y="3219466"/>
              <a:ext cx="1058813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73" name="Shape 273"/>
            <p:cNvSpPr/>
            <p:nvPr/>
          </p:nvSpPr>
          <p:spPr>
            <a:xfrm rot="5400000">
              <a:off x="10003118" y="3745933"/>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5" name="Shape 275"/>
            <p:cNvSpPr/>
            <p:nvPr/>
          </p:nvSpPr>
          <p:spPr>
            <a:xfrm>
              <a:off x="6438245"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76" name="Shape 276"/>
            <p:cNvSpPr/>
            <p:nvPr/>
          </p:nvSpPr>
          <p:spPr>
            <a:xfrm>
              <a:off x="11398277"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80" name="Shape 280"/>
            <p:cNvSpPr/>
            <p:nvPr/>
          </p:nvSpPr>
          <p:spPr>
            <a:xfrm>
              <a:off x="16670464" y="12508777"/>
              <a:ext cx="7194170"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dirty="0"/>
                <a:t>Image Attribution: Hans </a:t>
              </a:r>
              <a:r>
                <a:rPr dirty="0" err="1"/>
                <a:t>Luthart</a:t>
              </a:r>
              <a:r>
                <a:rPr dirty="0"/>
                <a:t>, CC BY 2.0,</a:t>
              </a:r>
            </a:p>
            <a:p>
              <a:pPr algn="r">
                <a:defRPr sz="2000" b="0">
                  <a:solidFill>
                    <a:srgbClr val="919191"/>
                  </a:solidFill>
                  <a:latin typeface="Montserrat Medium"/>
                  <a:ea typeface="Montserrat Medium"/>
                  <a:cs typeface="Montserrat Medium"/>
                  <a:sym typeface="Montserrat Medium"/>
                </a:defRPr>
              </a:pPr>
              <a:r>
                <a:rPr dirty="0"/>
                <a:t> https://www. </a:t>
              </a:r>
              <a:r>
                <a:rPr dirty="0" err="1"/>
                <a:t>flickr.com</a:t>
              </a:r>
              <a:r>
                <a:rPr dirty="0"/>
                <a:t>/photos/</a:t>
              </a:r>
              <a:r>
                <a:rPr dirty="0" err="1"/>
                <a:t>vrijstaat</a:t>
              </a:r>
              <a:r>
                <a:rPr dirty="0"/>
                <a:t>/25163862074/</a:t>
              </a:r>
            </a:p>
          </p:txBody>
        </p:sp>
        <p:sp>
          <p:nvSpPr>
            <p:cNvPr id="30" name="Shape 140">
              <a:extLst>
                <a:ext uri="{FF2B5EF4-FFF2-40B4-BE49-F238E27FC236}">
                  <a16:creationId xmlns:a16="http://schemas.microsoft.com/office/drawing/2014/main" id="{75A75FC1-1A1E-0943-BA43-DC9DFA562444}"/>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 name="Shape 142">
              <a:extLst>
                <a:ext uri="{FF2B5EF4-FFF2-40B4-BE49-F238E27FC236}">
                  <a16:creationId xmlns:a16="http://schemas.microsoft.com/office/drawing/2014/main" id="{1A2677A0-84C9-9A4C-A8CE-99A5504ED3B1}"/>
                </a:ext>
              </a:extLst>
            </p:cNvPr>
            <p:cNvSpPr/>
            <p:nvPr/>
          </p:nvSpPr>
          <p:spPr>
            <a:xfrm>
              <a:off x="19212262" y="2566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60</a:t>
              </a:r>
            </a:p>
          </p:txBody>
        </p:sp>
        <p:sp>
          <p:nvSpPr>
            <p:cNvPr id="32" name="Shape 144">
              <a:extLst>
                <a:ext uri="{FF2B5EF4-FFF2-40B4-BE49-F238E27FC236}">
                  <a16:creationId xmlns:a16="http://schemas.microsoft.com/office/drawing/2014/main" id="{EAD6E4E3-046E-EB48-BFFE-3D3CF0DBDB82}"/>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55">
              <a:extLst>
                <a:ext uri="{FF2B5EF4-FFF2-40B4-BE49-F238E27FC236}">
                  <a16:creationId xmlns:a16="http://schemas.microsoft.com/office/drawing/2014/main" id="{B8F7FE0E-C54C-EC46-BB30-A0902C945F32}"/>
                </a:ext>
              </a:extLst>
            </p:cNvPr>
            <p:cNvSpPr/>
            <p:nvPr/>
          </p:nvSpPr>
          <p:spPr>
            <a:xfrm rot="5400000">
              <a:off x="11253600" y="1157410"/>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4" name="Shape 156">
              <a:extLst>
                <a:ext uri="{FF2B5EF4-FFF2-40B4-BE49-F238E27FC236}">
                  <a16:creationId xmlns:a16="http://schemas.microsoft.com/office/drawing/2014/main" id="{74172755-560C-374A-8E3C-46B9DA131E82}"/>
                </a:ext>
              </a:extLst>
            </p:cNvPr>
            <p:cNvSpPr/>
            <p:nvPr/>
          </p:nvSpPr>
          <p:spPr>
            <a:xfrm>
              <a:off x="-233723" y="-182936"/>
              <a:ext cx="11558247"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Experience</a:t>
              </a:r>
            </a:p>
          </p:txBody>
        </p:sp>
        <p:sp>
          <p:nvSpPr>
            <p:cNvPr id="35" name="Shape 159">
              <a:extLst>
                <a:ext uri="{FF2B5EF4-FFF2-40B4-BE49-F238E27FC236}">
                  <a16:creationId xmlns:a16="http://schemas.microsoft.com/office/drawing/2014/main" id="{71FA609C-1384-A345-AA36-1FB6445D9F95}"/>
                </a:ext>
              </a:extLst>
            </p:cNvPr>
            <p:cNvSpPr/>
            <p:nvPr/>
          </p:nvSpPr>
          <p:spPr>
            <a:xfrm>
              <a:off x="-347308" y="2389766"/>
              <a:ext cx="10320518" cy="23241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4400"/>
                </a:lnSpc>
                <a:defRPr sz="15000" b="0" spc="-300">
                  <a:solidFill>
                    <a:srgbClr val="FFFFFF"/>
                  </a:solidFill>
                  <a:latin typeface="Montserrat Bold"/>
                  <a:ea typeface="Montserrat Bold"/>
                  <a:cs typeface="Montserrat Bold"/>
                  <a:sym typeface="Montserrat Bold"/>
                </a:defRPr>
              </a:pPr>
              <a:r>
                <a:rPr dirty="0"/>
                <a:t>Sampling</a:t>
              </a:r>
            </a:p>
          </p:txBody>
        </p:sp>
      </p:grpSp>
      <p:sp>
        <p:nvSpPr>
          <p:cNvPr id="281" name="Shape 281"/>
          <p:cNvSpPr/>
          <p:nvPr/>
        </p:nvSpPr>
        <p:spPr>
          <a:xfrm>
            <a:off x="19993729"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6A67E59-A569-384F-B5B7-BD0073582D58}"/>
              </a:ext>
            </a:extLst>
          </p:cNvPr>
          <p:cNvGrpSpPr/>
          <p:nvPr/>
        </p:nvGrpSpPr>
        <p:grpSpPr>
          <a:xfrm>
            <a:off x="-36937" y="-2011"/>
            <a:ext cx="24496471" cy="12569404"/>
            <a:chOff x="-36937" y="-2011"/>
            <a:chExt cx="24496471" cy="12569404"/>
          </a:xfrm>
        </p:grpSpPr>
        <p:pic>
          <p:nvPicPr>
            <p:cNvPr id="283" name="pasted-image.pdf"/>
            <p:cNvPicPr>
              <a:picLocks noChangeAspect="1"/>
            </p:cNvPicPr>
            <p:nvPr/>
          </p:nvPicPr>
          <p:blipFill>
            <a:blip r:embed="rId2"/>
            <a:srcRect l="57245" t="62662" r="8715"/>
            <a:stretch>
              <a:fillRect/>
            </a:stretch>
          </p:blipFill>
          <p:spPr>
            <a:xfrm>
              <a:off x="1587" y="-2011"/>
              <a:ext cx="24457947" cy="12569404"/>
            </a:xfrm>
            <a:prstGeom prst="rect">
              <a:avLst/>
            </a:prstGeom>
            <a:ln w="12700">
              <a:miter lim="400000"/>
            </a:ln>
          </p:spPr>
        </p:pic>
        <p:sp>
          <p:nvSpPr>
            <p:cNvPr id="284" name="Shape 284"/>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285" name="Shape 285"/>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6" name="Shape 286"/>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Bold"/>
                  <a:ea typeface="Montserrat Bold"/>
                  <a:cs typeface="Montserrat Bold"/>
                  <a:sym typeface="Montserrat Bold"/>
                </a:defRPr>
              </a:lvl1pPr>
            </a:lstStyle>
            <a:p>
              <a:r>
                <a:t>Upload photos of your work:</a:t>
              </a:r>
            </a:p>
          </p:txBody>
        </p:sp>
        <p:sp>
          <p:nvSpPr>
            <p:cNvPr id="287" name="Shape 287"/>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Bold"/>
                  <a:ea typeface="Montserrat Bold"/>
                  <a:cs typeface="Montserrat Bold"/>
                  <a:sym typeface="Montserrat Bold"/>
                </a:defRPr>
              </a:pPr>
              <a:endParaRP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Upload a photo and caption of your work</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Wait for moderation</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View others’ ideas  </a:t>
              </a:r>
            </a:p>
          </p:txBody>
        </p:sp>
        <p:sp>
          <p:nvSpPr>
            <p:cNvPr id="288" name="Shape 288"/>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A0D246A-4118-6F4A-ABB8-A9A4C8A3F7FC}"/>
              </a:ext>
            </a:extLst>
          </p:cNvPr>
          <p:cNvGrpSpPr/>
          <p:nvPr/>
        </p:nvGrpSpPr>
        <p:grpSpPr>
          <a:xfrm>
            <a:off x="-36937" y="720955"/>
            <a:ext cx="24457874" cy="13025113"/>
            <a:chOff x="-36937" y="720955"/>
            <a:chExt cx="24457874" cy="13025113"/>
          </a:xfrm>
        </p:grpSpPr>
        <p:pic>
          <p:nvPicPr>
            <p:cNvPr id="290"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291"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292" name="Shape 292"/>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3" name="Shape 293"/>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294" name="Shape 294"/>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Bold"/>
                  <a:ea typeface="Montserrat Bold"/>
                  <a:cs typeface="Montserrat Bold"/>
                  <a:sym typeface="Montserrat 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Bold"/>
                  <a:ea typeface="Montserrat Bold"/>
                  <a:cs typeface="Montserrat Bold"/>
                  <a:sym typeface="Montserrat 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295" name="Shape 295"/>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Medium"/>
                  <a:ea typeface="Montserrat Medium"/>
                  <a:cs typeface="Montserrat Medium"/>
                  <a:sym typeface="Montserrat Medium"/>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296" name="Shape 296"/>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142</TotalTime>
  <Words>983</Words>
  <Application>Microsoft Macintosh PowerPoint</Application>
  <PresentationFormat>Custom</PresentationFormat>
  <Paragraphs>129</Paragraphs>
  <Slides>9</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9</vt:i4>
      </vt:variant>
    </vt:vector>
  </HeadingPairs>
  <TitlesOfParts>
    <vt:vector size="22" baseType="lpstr">
      <vt:lpstr>Montserrat Bold</vt:lpstr>
      <vt:lpstr>Times</vt:lpstr>
      <vt:lpstr>Montserrat-BoldItalic</vt:lpstr>
      <vt:lpstr>Helvetica Neue Light</vt:lpstr>
      <vt:lpstr>Helvetica Neue Medium</vt:lpstr>
      <vt:lpstr>Helvetica Light</vt:lpstr>
      <vt:lpstr>Montserrat Medium</vt:lpstr>
      <vt:lpstr>Tw Cen MT</vt:lpstr>
      <vt:lpstr>Helvetica Neue Thin</vt:lpstr>
      <vt:lpstr>Helvetica Neue</vt:lpstr>
      <vt:lpstr>Montserrat-Italic</vt:lpstr>
      <vt:lpstr>Palatino</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10</cp:revision>
  <dcterms:modified xsi:type="dcterms:W3CDTF">2020-01-09T04:26:47Z</dcterms:modified>
</cp:coreProperties>
</file>